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0" r:id="rId2"/>
  </p:sldMasterIdLst>
  <p:notesMasterIdLst>
    <p:notesMasterId r:id="rId14"/>
  </p:notesMasterIdLst>
  <p:sldIdLst>
    <p:sldId id="257" r:id="rId3"/>
    <p:sldId id="260" r:id="rId4"/>
    <p:sldId id="261" r:id="rId5"/>
    <p:sldId id="263" r:id="rId6"/>
    <p:sldId id="262" r:id="rId7"/>
    <p:sldId id="265" r:id="rId8"/>
    <p:sldId id="280" r:id="rId9"/>
    <p:sldId id="275" r:id="rId10"/>
    <p:sldId id="278" r:id="rId11"/>
    <p:sldId id="266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5397" initials="2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AAB"/>
    <a:srgbClr val="C2C0CA"/>
    <a:srgbClr val="B4B2BE"/>
    <a:srgbClr val="D7CFCD"/>
    <a:srgbClr val="948C89"/>
    <a:srgbClr val="E6E1DF"/>
    <a:srgbClr val="CCC2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440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0414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155752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4869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40164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835321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153734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80465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121481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60661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44050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369147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827810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482380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437841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61352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65703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043376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49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361244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22632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6423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908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80569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84558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61110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28929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756593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21833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786874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36556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72097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180447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79316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47368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09857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557506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37650"/>
      </p:ext>
    </p:extLst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1183"/>
      </p:ext>
    </p:extLst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107457"/>
      </p:ext>
    </p:extLst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830717"/>
      </p:ext>
    </p:extLst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36613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585001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74256"/>
      </p:ext>
    </p:extLst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91523"/>
      </p:ext>
    </p:extLst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179895"/>
      </p:ext>
    </p:extLst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56475"/>
      </p:ext>
    </p:extLst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955161"/>
      </p:ext>
    </p:extLst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32458"/>
      </p:ext>
    </p:extLst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37340"/>
      </p:ext>
    </p:extLst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95408"/>
      </p:ext>
    </p:extLst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85340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510129"/>
      </p:ext>
    </p:extLst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460860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940174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283069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423908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516783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712187902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903987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24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584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46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86870"/>
      </p:ext>
    </p:extLst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371576"/>
      </p:ext>
    </p:extLst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654" r:id="rId66"/>
    <p:sldLayoutId id="2147483655" r:id="rId67"/>
    <p:sldLayoutId id="2147483656" r:id="rId68"/>
    <p:sldLayoutId id="2147483657" r:id="rId69"/>
    <p:sldLayoutId id="2147483658" r:id="rId70"/>
    <p:sldLayoutId id="2147483659" r:id="rId71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10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zhengxing2024" TargetMode="External"/><Relationship Id="rId2" Type="http://schemas.openxmlformats.org/officeDocument/2006/relationships/hyperlink" Target="https://www.lizhengxing.com/" TargetMode="Externa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zhengxing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.png"/><Relationship Id="rId4" Type="http://schemas.openxmlformats.org/officeDocument/2006/relationships/hyperlink" Target="https://github.com/lizhengxing202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.xml"/><Relationship Id="rId6" Type="http://schemas.openxmlformats.org/officeDocument/2006/relationships/hyperlink" Target="https://amueller.github.io/word_cloud/" TargetMode="External"/><Relationship Id="rId5" Type="http://schemas.openxmlformats.org/officeDocument/2006/relationships/hyperlink" Target="https://github.com/amueller/word_cloud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2.xml"/><Relationship Id="rId6" Type="http://schemas.openxmlformats.org/officeDocument/2006/relationships/image" Target="../media/image6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6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: 空心 11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721816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8" name="矩形: 圆角 7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: 圆角 1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112348" y="2809106"/>
            <a:ext cx="2314173" cy="413247"/>
            <a:chOff x="3287954" y="4054588"/>
            <a:chExt cx="1668330" cy="303124"/>
          </a:xfrm>
        </p:grpSpPr>
        <p:sp>
          <p:nvSpPr>
            <p:cNvPr id="36" name="矩形 35"/>
            <p:cNvSpPr/>
            <p:nvPr/>
          </p:nvSpPr>
          <p:spPr>
            <a:xfrm>
              <a:off x="3287954" y="4055401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flipH="1">
              <a:off x="3297087" y="4054588"/>
              <a:ext cx="1650063" cy="29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李正兴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9" name="椭圆 38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45320" y="1275952"/>
            <a:ext cx="6955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9D9AAB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如何制作词云图？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4DF13B-2606-6751-DB18-E1BC72A533EC}"/>
              </a:ext>
            </a:extLst>
          </p:cNvPr>
          <p:cNvSpPr txBox="1"/>
          <p:nvPr/>
        </p:nvSpPr>
        <p:spPr>
          <a:xfrm>
            <a:off x="1172538" y="3453409"/>
            <a:ext cx="6193794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一个爱学习、爱分享、爱挑战的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前端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工程师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主页：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2"/>
              </a:rPr>
              <a:t>https://www.lizhengxing.com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GitHub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3"/>
              </a:rPr>
              <a:t>https://github.com/lizhengxing2024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微信公众号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72794F-A020-2E91-E04D-756B7C1FD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982"/>
            <a:ext cx="6986378" cy="208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2D37F8-7575-BE16-57F1-C6EE26401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46" y="2253867"/>
            <a:ext cx="2441359" cy="23502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89"/>
    </mc:Choice>
    <mc:Fallback>
      <p:transition spd="slow" advTm="1488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28">
            <a:extLst>
              <a:ext uri="{FF2B5EF4-FFF2-40B4-BE49-F238E27FC236}">
                <a16:creationId xmlns:a16="http://schemas.microsoft.com/office/drawing/2014/main" id="{6BE6C64C-548D-D204-6351-5CBF6F26306D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21" name="矩形 1">
              <a:extLst>
                <a:ext uri="{FF2B5EF4-FFF2-40B4-BE49-F238E27FC236}">
                  <a16:creationId xmlns:a16="http://schemas.microsoft.com/office/drawing/2014/main" id="{B17C7F4F-D363-E8D7-179D-54A71630DF85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C5BF4643-80B0-419A-F52A-3D59A5FE20CE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3" name="组合 7">
              <a:extLst>
                <a:ext uri="{FF2B5EF4-FFF2-40B4-BE49-F238E27FC236}">
                  <a16:creationId xmlns:a16="http://schemas.microsoft.com/office/drawing/2014/main" id="{C95468CF-A442-BA15-DF7A-5EB8016D9DAF}"/>
                </a:ext>
              </a:extLst>
            </p:cNvPr>
            <p:cNvGrpSpPr/>
            <p:nvPr/>
          </p:nvGrpSpPr>
          <p:grpSpPr>
            <a:xfrm>
              <a:off x="223081" y="113582"/>
              <a:ext cx="3570208" cy="633550"/>
              <a:chOff x="234232" y="145481"/>
              <a:chExt cx="3570208" cy="633550"/>
            </a:xfrm>
          </p:grpSpPr>
          <p:sp>
            <p:nvSpPr>
              <p:cNvPr id="24" name="文本框 5">
                <a:extLst>
                  <a:ext uri="{FF2B5EF4-FFF2-40B4-BE49-F238E27FC236}">
                    <a16:creationId xmlns:a16="http://schemas.microsoft.com/office/drawing/2014/main" id="{3136FBF1-CAD7-B7DF-7876-453758BA6A2E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3570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词云生成与绘制</a:t>
                </a:r>
              </a:p>
            </p:txBody>
          </p:sp>
          <p:sp>
            <p:nvSpPr>
              <p:cNvPr id="25" name="文本框 6">
                <a:extLst>
                  <a:ext uri="{FF2B5EF4-FFF2-40B4-BE49-F238E27FC236}">
                    <a16:creationId xmlns:a16="http://schemas.microsoft.com/office/drawing/2014/main" id="{C95FEC06-4457-5094-ADEC-5FD81BB89F07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92462E-CBF0-0190-3FC6-B5EC4D75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" y="821933"/>
            <a:ext cx="7814044" cy="5997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302F34-AF2D-3D78-1C79-13EBB3DD714A}"/>
              </a:ext>
            </a:extLst>
          </p:cNvPr>
          <p:cNvSpPr txBox="1"/>
          <p:nvPr/>
        </p:nvSpPr>
        <p:spPr>
          <a:xfrm>
            <a:off x="7946718" y="821933"/>
            <a:ext cx="3025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5"/>
                </a:solidFill>
              </a:rPr>
              <a:t>Wordcloud</a:t>
            </a:r>
            <a:r>
              <a:rPr lang="zh-CN" altLang="en-US" b="1" dirty="0">
                <a:solidFill>
                  <a:schemeClr val="accent5"/>
                </a:solidFill>
              </a:rPr>
              <a:t>：词云生成工具</a:t>
            </a:r>
            <a:endParaRPr lang="en-US" altLang="zh-CN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5"/>
                </a:solidFill>
              </a:rPr>
              <a:t>mask</a:t>
            </a:r>
            <a:r>
              <a:rPr lang="zh-CN" altLang="en-US" b="1" dirty="0">
                <a:solidFill>
                  <a:schemeClr val="accent5"/>
                </a:solidFill>
              </a:rPr>
              <a:t>：词云形状蒙版</a:t>
            </a:r>
            <a:endParaRPr lang="en-US" altLang="zh-CN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5"/>
                </a:solidFill>
              </a:rPr>
              <a:t>stopwords</a:t>
            </a:r>
            <a:r>
              <a:rPr lang="zh-CN" altLang="en-US" b="1" dirty="0">
                <a:solidFill>
                  <a:schemeClr val="accent5"/>
                </a:solidFill>
              </a:rPr>
              <a:t>：词云停用词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A5971-EFC0-C883-6823-91010B9F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18" y="4075887"/>
            <a:ext cx="4084848" cy="2743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56626-004A-A129-77B0-6CE8502E76A1}"/>
              </a:ext>
            </a:extLst>
          </p:cNvPr>
          <p:cNvSpPr txBox="1"/>
          <p:nvPr/>
        </p:nvSpPr>
        <p:spPr>
          <a:xfrm>
            <a:off x="7850478" y="3429000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注：需要为 </a:t>
            </a:r>
            <a:r>
              <a:rPr lang="en-US" altLang="zh-CN" dirty="0" err="1">
                <a:solidFill>
                  <a:srgbClr val="FF0000"/>
                </a:solidFill>
              </a:rPr>
              <a:t>wordcloud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指定一个中文字体，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否则 </a:t>
            </a:r>
            <a:r>
              <a:rPr lang="en-US" altLang="zh-CN" dirty="0" err="1">
                <a:solidFill>
                  <a:srgbClr val="FF0000"/>
                </a:solidFill>
              </a:rPr>
              <a:t>wordcloud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不能正常显示中文词云。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A9D45-299D-6BB9-A5E8-F61AB938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66" y="4262831"/>
            <a:ext cx="2717062" cy="2114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AD24A-2961-80C6-76A3-0C792DA669F6}"/>
              </a:ext>
            </a:extLst>
          </p:cNvPr>
          <p:cNvSpPr txBox="1"/>
          <p:nvPr/>
        </p:nvSpPr>
        <p:spPr>
          <a:xfrm>
            <a:off x="7946718" y="2429302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Matplotlib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：将词云绘制为图像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8E6521-53B0-6628-3072-DD9487A8B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771" y="1706504"/>
            <a:ext cx="2724457" cy="2114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A211A9-3A74-CB79-4C3F-3F5E3AAE378B}"/>
              </a:ext>
            </a:extLst>
          </p:cNvPr>
          <p:cNvSpPr txBox="1"/>
          <p:nvPr/>
        </p:nvSpPr>
        <p:spPr>
          <a:xfrm>
            <a:off x="7950507" y="166380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5"/>
                </a:solidFill>
              </a:rPr>
              <a:t>font_path</a:t>
            </a:r>
            <a:r>
              <a:rPr lang="zh-CN" altLang="en-US" b="1" dirty="0">
                <a:solidFill>
                  <a:schemeClr val="accent5"/>
                </a:solidFill>
              </a:rPr>
              <a:t>：中文字体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B20A-5F88-43EB-9820-D9673EBBF99F}"/>
              </a:ext>
            </a:extLst>
          </p:cNvPr>
          <p:cNvSpPr txBox="1"/>
          <p:nvPr/>
        </p:nvSpPr>
        <p:spPr>
          <a:xfrm>
            <a:off x="7946718" y="1967637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5"/>
                </a:solidFill>
              </a:rPr>
              <a:t>background_color</a:t>
            </a:r>
            <a:r>
              <a:rPr lang="zh-CN" altLang="en-US" b="1" dirty="0">
                <a:solidFill>
                  <a:schemeClr val="accent5"/>
                </a:solidFill>
              </a:rPr>
              <a:t>：背景色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/>
      <p:bldP spid="8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: 空心 32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208929" y="-566514"/>
            <a:ext cx="7602434" cy="7800527"/>
            <a:chOff x="-224465" y="-674213"/>
            <a:chExt cx="7602434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231558" y="208899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639629" y="1356793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rgbClr val="9D9AAB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感谢观看</a:t>
            </a:r>
          </a:p>
        </p:txBody>
      </p:sp>
      <p:sp>
        <p:nvSpPr>
          <p:cNvPr id="34" name="椭圆 33"/>
          <p:cNvSpPr/>
          <p:nvPr/>
        </p:nvSpPr>
        <p:spPr>
          <a:xfrm>
            <a:off x="7721816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solidFill>
              <a:srgbClr val="9D9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8322E8-A398-6DC6-F731-74DCCFEE8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364" y="2253867"/>
            <a:ext cx="2441359" cy="2350263"/>
          </a:xfrm>
          <a:prstGeom prst="rect">
            <a:avLst/>
          </a:prstGeom>
        </p:spPr>
      </p:pic>
      <p:grpSp>
        <p:nvGrpSpPr>
          <p:cNvPr id="18" name="组合 34">
            <a:extLst>
              <a:ext uri="{FF2B5EF4-FFF2-40B4-BE49-F238E27FC236}">
                <a16:creationId xmlns:a16="http://schemas.microsoft.com/office/drawing/2014/main" id="{2BBDF373-7B26-75E7-DFE8-88AA4D859D14}"/>
              </a:ext>
            </a:extLst>
          </p:cNvPr>
          <p:cNvGrpSpPr/>
          <p:nvPr/>
        </p:nvGrpSpPr>
        <p:grpSpPr>
          <a:xfrm>
            <a:off x="3112348" y="2809106"/>
            <a:ext cx="2314173" cy="413247"/>
            <a:chOff x="3287954" y="4054588"/>
            <a:chExt cx="1668330" cy="303124"/>
          </a:xfrm>
        </p:grpSpPr>
        <p:sp>
          <p:nvSpPr>
            <p:cNvPr id="19" name="矩形 35">
              <a:extLst>
                <a:ext uri="{FF2B5EF4-FFF2-40B4-BE49-F238E27FC236}">
                  <a16:creationId xmlns:a16="http://schemas.microsoft.com/office/drawing/2014/main" id="{B606F68E-13CF-E493-286D-14C0963783F5}"/>
                </a:ext>
              </a:extLst>
            </p:cNvPr>
            <p:cNvSpPr/>
            <p:nvPr/>
          </p:nvSpPr>
          <p:spPr>
            <a:xfrm>
              <a:off x="3287954" y="4055401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36">
              <a:extLst>
                <a:ext uri="{FF2B5EF4-FFF2-40B4-BE49-F238E27FC236}">
                  <a16:creationId xmlns:a16="http://schemas.microsoft.com/office/drawing/2014/main" id="{DD1DBC69-344F-B8D6-E6F7-18D8CDA9E182}"/>
                </a:ext>
              </a:extLst>
            </p:cNvPr>
            <p:cNvSpPr txBox="1"/>
            <p:nvPr/>
          </p:nvSpPr>
          <p:spPr>
            <a:xfrm flipH="1">
              <a:off x="3297087" y="4054588"/>
              <a:ext cx="1650063" cy="29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李正兴</a:t>
              </a:r>
            </a:p>
          </p:txBody>
        </p:sp>
      </p:grpSp>
      <p:sp>
        <p:nvSpPr>
          <p:cNvPr id="26" name="文本框 2">
            <a:extLst>
              <a:ext uri="{FF2B5EF4-FFF2-40B4-BE49-F238E27FC236}">
                <a16:creationId xmlns:a16="http://schemas.microsoft.com/office/drawing/2014/main" id="{0679CF6D-C878-F4CC-6137-02EBC96C8C7F}"/>
              </a:ext>
            </a:extLst>
          </p:cNvPr>
          <p:cNvSpPr txBox="1"/>
          <p:nvPr/>
        </p:nvSpPr>
        <p:spPr>
          <a:xfrm>
            <a:off x="1172538" y="3453409"/>
            <a:ext cx="6193794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一个爱学习、爱分享、爱挑战的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前端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工程师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主页：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3"/>
              </a:rPr>
              <a:t>https://www.lizhengxing.com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GitHub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4"/>
              </a:rPr>
              <a:t>https://github.com/lizhengxing2024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微信公众号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6BAC07-45AA-4481-6D16-AC58E8B1C0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982"/>
            <a:ext cx="6986378" cy="20838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23081" y="92220"/>
              <a:ext cx="3429144" cy="654912"/>
              <a:chOff x="234232" y="124119"/>
              <a:chExt cx="3429144" cy="65491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234232" y="124119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词云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1" name="椭圆 30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082A7-F4FA-F198-717B-6335ECCC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0" y="1101598"/>
            <a:ext cx="5715000" cy="25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D65355-BFCF-E8FA-5272-7FE3164F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0" y="3865431"/>
            <a:ext cx="5715000" cy="290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AEA191-2E27-9703-26D6-B52FC85B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60" y="1921056"/>
            <a:ext cx="5715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7F07F-7413-49C8-9348-CF18F3A3D752}"/>
              </a:ext>
            </a:extLst>
          </p:cNvPr>
          <p:cNvSpPr txBox="1"/>
          <p:nvPr/>
        </p:nvSpPr>
        <p:spPr>
          <a:xfrm>
            <a:off x="6253131" y="1092247"/>
            <a:ext cx="5541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Helvetica Neue"/>
              </a:rPr>
              <a:t>词云，又称文字云，由词汇组成类似云的彩色图形。词云中词的尺寸、颜色体现了词的重要性，可以让读者一眼分辨出哪些词是关键词。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39"/>
    </mc:Choice>
    <mc:Fallback>
      <p:transition spd="slow" advTm="18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541FC7-9F19-25FA-352E-A792D542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13" y="2012559"/>
            <a:ext cx="57150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28">
            <a:extLst>
              <a:ext uri="{FF2B5EF4-FFF2-40B4-BE49-F238E27FC236}">
                <a16:creationId xmlns:a16="http://schemas.microsoft.com/office/drawing/2014/main" id="{3E1081A1-3A28-AF7A-235A-0BB77681B651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448FBDC4-2AD7-A3FC-D33F-A4A49B864108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2">
              <a:extLst>
                <a:ext uri="{FF2B5EF4-FFF2-40B4-BE49-F238E27FC236}">
                  <a16:creationId xmlns:a16="http://schemas.microsoft.com/office/drawing/2014/main" id="{D9F69D0E-F2F2-E8A1-A909-3EED54315B37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262A0742-6C0E-2432-0BA8-A5F19114538F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2" name="文本框 5">
                <a:extLst>
                  <a:ext uri="{FF2B5EF4-FFF2-40B4-BE49-F238E27FC236}">
                    <a16:creationId xmlns:a16="http://schemas.microsoft.com/office/drawing/2014/main" id="{61E915C0-3A91-2A55-0417-1A369A1212DB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用什么制作词云图？</a:t>
                </a:r>
              </a:p>
            </p:txBody>
          </p:sp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88340926-E053-70DF-6D87-0328CA34E4DA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E0A8F4-DE09-AA72-A3A2-83D15F0BA3FD}"/>
              </a:ext>
            </a:extLst>
          </p:cNvPr>
          <p:cNvSpPr txBox="1"/>
          <p:nvPr/>
        </p:nvSpPr>
        <p:spPr>
          <a:xfrm>
            <a:off x="223081" y="1223574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0" dirty="0">
                <a:solidFill>
                  <a:srgbClr val="FF0000"/>
                </a:solidFill>
                <a:effectLst/>
                <a:latin typeface="Helvetica Neue"/>
              </a:rPr>
              <a:t>Python</a:t>
            </a:r>
            <a:r>
              <a:rPr lang="zh-CN" altLang="en-US" sz="3600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Helvetica Neue"/>
              </a:rPr>
              <a:t>+ </a:t>
            </a:r>
            <a:r>
              <a:rPr lang="en-US" altLang="zh-CN" sz="3600" b="1" i="0" dirty="0" err="1">
                <a:solidFill>
                  <a:srgbClr val="FF0000"/>
                </a:solidFill>
                <a:effectLst/>
                <a:latin typeface="Helvetica Neue"/>
              </a:rPr>
              <a:t>wordcloud</a:t>
            </a:r>
            <a:endParaRPr lang="en-US" altLang="zh-CN" sz="3600" b="1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AB00C-1ECA-9BFF-2F0F-DA0B97635B40}"/>
              </a:ext>
            </a:extLst>
          </p:cNvPr>
          <p:cNvSpPr txBox="1"/>
          <p:nvPr/>
        </p:nvSpPr>
        <p:spPr>
          <a:xfrm>
            <a:off x="6290713" y="1388663"/>
            <a:ext cx="557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接下来将给大家演示，如何根据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Helvetica Neue"/>
              </a:rPr>
              <a:t>小说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Helvetica Neue"/>
              </a:rPr>
              <a:t>《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Helvetica Neue"/>
              </a:rPr>
              <a:t>斗破苍穹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Helvetica Neue"/>
              </a:rPr>
              <a:t>》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Helvetica Neue"/>
              </a:rPr>
              <a:t>中的几个片段，生成一张轮廓为猫的词云图。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E271D-1380-869E-A1C8-FE2DA549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4" y="2034355"/>
            <a:ext cx="2735848" cy="2694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0B824-70BA-B861-01AC-751F23500E8B}"/>
              </a:ext>
            </a:extLst>
          </p:cNvPr>
          <p:cNvSpPr txBox="1"/>
          <p:nvPr/>
        </p:nvSpPr>
        <p:spPr>
          <a:xfrm>
            <a:off x="223081" y="5987514"/>
            <a:ext cx="6231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wordcloud</a:t>
            </a:r>
            <a:r>
              <a:rPr lang="zh-CN" altLang="en-US" dirty="0"/>
              <a:t>仓库：</a:t>
            </a:r>
            <a:r>
              <a:rPr lang="en-US" altLang="zh-CN" dirty="0">
                <a:hlinkClick r:id="rId5"/>
              </a:rPr>
              <a:t>https://github.com/amueller/word_cloud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wordcloud</a:t>
            </a:r>
            <a:r>
              <a:rPr lang="zh-CN" altLang="en-US" dirty="0"/>
              <a:t>网站：</a:t>
            </a:r>
            <a:r>
              <a:rPr lang="en-US" altLang="zh-CN" dirty="0">
                <a:hlinkClick r:id="rId6"/>
              </a:rPr>
              <a:t>https://amueller.github.io/word_cloud/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4F113-61E5-9759-08EF-70CC713B0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672" y="2760055"/>
            <a:ext cx="4153830" cy="29307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444"/>
    </mc:Choice>
    <mc:Fallback>
      <p:transition spd="slow" advTm="184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" name="椭圆 2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9D9A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28">
            <a:extLst>
              <a:ext uri="{FF2B5EF4-FFF2-40B4-BE49-F238E27FC236}">
                <a16:creationId xmlns:a16="http://schemas.microsoft.com/office/drawing/2014/main" id="{0CA57314-58E6-0B69-5FA8-BA8797BCBF86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DAB6C017-AC03-CBDA-EEF1-48B763B6EE82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平行四边形 2">
              <a:extLst>
                <a:ext uri="{FF2B5EF4-FFF2-40B4-BE49-F238E27FC236}">
                  <a16:creationId xmlns:a16="http://schemas.microsoft.com/office/drawing/2014/main" id="{37C7380C-DB0C-4503-2123-C3C88D048215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74A88CC-A244-FB1A-57B5-608A70A654BC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7" name="文本框 5">
                <a:extLst>
                  <a:ext uri="{FF2B5EF4-FFF2-40B4-BE49-F238E27FC236}">
                    <a16:creationId xmlns:a16="http://schemas.microsoft.com/office/drawing/2014/main" id="{71F97885-11A2-3BD7-AA3F-AAC4719D7C5E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词云图制作的基本流程</a:t>
                </a:r>
              </a:p>
            </p:txBody>
          </p:sp>
          <p:sp>
            <p:nvSpPr>
              <p:cNvPr id="23" name="文本框 6">
                <a:extLst>
                  <a:ext uri="{FF2B5EF4-FFF2-40B4-BE49-F238E27FC236}">
                    <a16:creationId xmlns:a16="http://schemas.microsoft.com/office/drawing/2014/main" id="{07989D13-011E-298D-02B6-92408B38D14F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7ED126-A287-D536-68B4-91DD847B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51" y="871228"/>
            <a:ext cx="57150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E25BBE-BEB0-AEB2-6F20-067BC2003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00" y="1728224"/>
            <a:ext cx="57150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E56F71-C686-028F-73CB-CFB90C2A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64" y="3454079"/>
            <a:ext cx="4033860" cy="31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1D98316-39B3-32A1-C205-0DB14497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216" y="3423173"/>
            <a:ext cx="4357655" cy="33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ED572A-19CB-B04C-94E1-DC67F80FCB50}"/>
              </a:ext>
            </a:extLst>
          </p:cNvPr>
          <p:cNvSpPr txBox="1"/>
          <p:nvPr/>
        </p:nvSpPr>
        <p:spPr>
          <a:xfrm>
            <a:off x="0" y="1298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中文素材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47940-564B-A9B0-4C50-684860B983B7}"/>
              </a:ext>
            </a:extLst>
          </p:cNvPr>
          <p:cNvSpPr txBox="1"/>
          <p:nvPr/>
        </p:nvSpPr>
        <p:spPr>
          <a:xfrm>
            <a:off x="999085" y="130532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分词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E7E3C-E2D3-E95A-77D2-2F0B3D9A026B}"/>
              </a:ext>
            </a:extLst>
          </p:cNvPr>
          <p:cNvSpPr txBox="1"/>
          <p:nvPr/>
        </p:nvSpPr>
        <p:spPr>
          <a:xfrm>
            <a:off x="977556" y="177116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蒙版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2F08E-90CC-58CB-F0CE-DA1BF64F0EAF}"/>
              </a:ext>
            </a:extLst>
          </p:cNvPr>
          <p:cNvSpPr txBox="1"/>
          <p:nvPr/>
        </p:nvSpPr>
        <p:spPr>
          <a:xfrm>
            <a:off x="1912195" y="1543558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词云图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57"/>
    </mc:Choice>
    <mc:Fallback>
      <p:transition spd="slow" advTm="477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17207" y="-1043534"/>
            <a:ext cx="7210843" cy="7800527"/>
            <a:chOff x="-224465" y="-674213"/>
            <a:chExt cx="7210843" cy="7800527"/>
          </a:xfrm>
        </p:grpSpPr>
        <p:sp>
          <p:nvSpPr>
            <p:cNvPr id="28" name="椭圆 27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28">
            <a:extLst>
              <a:ext uri="{FF2B5EF4-FFF2-40B4-BE49-F238E27FC236}">
                <a16:creationId xmlns:a16="http://schemas.microsoft.com/office/drawing/2014/main" id="{B8ED2C99-00E3-6864-8D36-330B884B8714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BC0EAADC-5DC6-5737-787A-5162F1DC044E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平行四边形 2">
              <a:extLst>
                <a:ext uri="{FF2B5EF4-FFF2-40B4-BE49-F238E27FC236}">
                  <a16:creationId xmlns:a16="http://schemas.microsoft.com/office/drawing/2014/main" id="{5B17D16C-0A9D-73D8-E5D9-BDB4D628BFFC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7">
              <a:extLst>
                <a:ext uri="{FF2B5EF4-FFF2-40B4-BE49-F238E27FC236}">
                  <a16:creationId xmlns:a16="http://schemas.microsoft.com/office/drawing/2014/main" id="{90870847-0D53-A0EF-6918-BA84FFEAE83D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7" name="文本框 5">
                <a:extLst>
                  <a:ext uri="{FF2B5EF4-FFF2-40B4-BE49-F238E27FC236}">
                    <a16:creationId xmlns:a16="http://schemas.microsoft.com/office/drawing/2014/main" id="{5FBFBE75-96A6-C4FD-91F4-94F6D1A738A9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所需工具</a:t>
                </a:r>
              </a:p>
            </p:txBody>
          </p:sp>
          <p:sp>
            <p:nvSpPr>
              <p:cNvPr id="33" name="文本框 6">
                <a:extLst>
                  <a:ext uri="{FF2B5EF4-FFF2-40B4-BE49-F238E27FC236}">
                    <a16:creationId xmlns:a16="http://schemas.microsoft.com/office/drawing/2014/main" id="{41C0FCC3-3E65-C689-99EA-8B0952AD2C68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B507F-DB05-AABA-32CA-40308CFD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53" y="835992"/>
            <a:ext cx="6552205" cy="4137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845C8-A750-0280-26E4-42B77CD6335C}"/>
              </a:ext>
            </a:extLst>
          </p:cNvPr>
          <p:cNvSpPr txBox="1"/>
          <p:nvPr/>
        </p:nvSpPr>
        <p:spPr>
          <a:xfrm>
            <a:off x="0" y="2759515"/>
            <a:ext cx="49487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Anaconda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集成开发环境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1"/>
                </a:solidFill>
              </a:rPr>
              <a:t>Jupyter</a:t>
            </a:r>
            <a:r>
              <a:rPr lang="en-US" altLang="zh-CN" b="1" dirty="0">
                <a:solidFill>
                  <a:schemeClr val="accent1"/>
                </a:solidFill>
              </a:rPr>
              <a:t> notebook</a:t>
            </a:r>
            <a:r>
              <a:rPr lang="zh-CN" altLang="en-US" b="1" dirty="0">
                <a:solidFill>
                  <a:schemeClr val="accent1"/>
                </a:solidFill>
              </a:rPr>
              <a:t>：交互式编程工具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PIL</a:t>
            </a:r>
            <a:r>
              <a:rPr lang="zh-CN" altLang="en-US" dirty="0"/>
              <a:t>：</a:t>
            </a:r>
            <a:r>
              <a:rPr lang="en-US" altLang="zh-CN" dirty="0"/>
              <a:t>Python </a:t>
            </a:r>
            <a:r>
              <a:rPr lang="zh-CN" altLang="en-US" dirty="0"/>
              <a:t>图像处理库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matplotlib</a:t>
            </a:r>
            <a:r>
              <a:rPr lang="zh-CN" altLang="en-US" dirty="0"/>
              <a:t>：</a:t>
            </a:r>
            <a:r>
              <a:rPr lang="en-US" altLang="zh-CN" dirty="0"/>
              <a:t>Python </a:t>
            </a:r>
            <a:r>
              <a:rPr lang="zh-CN" altLang="en-US" dirty="0"/>
              <a:t>绘图库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jieba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：中文分词</a:t>
            </a:r>
            <a:endParaRPr lang="en-US" altLang="zh-C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https://github.com/fxsjy/jieba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wordcloud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：词云生成</a:t>
            </a:r>
            <a:endParaRPr lang="en-US" altLang="zh-C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https://github.com/amueller/word_cloud</a:t>
            </a:r>
            <a:endParaRPr lang="en-US" altLang="zh-C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18DEC-389E-708A-064B-32D014BBF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81" y="1329548"/>
            <a:ext cx="4053532" cy="4480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74E28-8837-1901-031C-B7E708BBD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039" y="2403882"/>
            <a:ext cx="5505106" cy="4064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35EA8-8A0E-D965-C431-AE2B2AB64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079" y="995606"/>
            <a:ext cx="4153830" cy="2930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4185DC-38D2-747B-F844-BE80E9DDD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431" y="2614657"/>
            <a:ext cx="4383358" cy="41371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385"/>
    </mc:Choice>
    <mc:Fallback>
      <p:transition spd="slow" advTm="41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28">
            <a:extLst>
              <a:ext uri="{FF2B5EF4-FFF2-40B4-BE49-F238E27FC236}">
                <a16:creationId xmlns:a16="http://schemas.microsoft.com/office/drawing/2014/main" id="{1374FF5F-C681-14AD-1B2C-C16E17B65838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EBB647BC-0D44-0AA9-CC59-8A6C00B9A623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2">
              <a:extLst>
                <a:ext uri="{FF2B5EF4-FFF2-40B4-BE49-F238E27FC236}">
                  <a16:creationId xmlns:a16="http://schemas.microsoft.com/office/drawing/2014/main" id="{531E0CA3-CAFC-2D06-DD0F-A91D02EE536D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C2E943A0-4B2D-BA2E-65E8-AF44D19B09B6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2" name="文本框 5">
                <a:extLst>
                  <a:ext uri="{FF2B5EF4-FFF2-40B4-BE49-F238E27FC236}">
                    <a16:creationId xmlns:a16="http://schemas.microsoft.com/office/drawing/2014/main" id="{228A0541-60A7-E942-78A7-C8F12061E6B8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启动环境</a:t>
                </a:r>
              </a:p>
            </p:txBody>
          </p:sp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4CF7B443-32D1-BCFC-AF64-406E47499545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DC8849-AEC0-2952-7735-ED1611E63C16}"/>
              </a:ext>
            </a:extLst>
          </p:cNvPr>
          <p:cNvSpPr txBox="1"/>
          <p:nvPr/>
        </p:nvSpPr>
        <p:spPr>
          <a:xfrm>
            <a:off x="6246780" y="1555534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启动 </a:t>
            </a:r>
            <a:r>
              <a:rPr lang="en-US" altLang="zh-CN" b="1" dirty="0" err="1"/>
              <a:t>Jupyter</a:t>
            </a:r>
            <a:r>
              <a:rPr lang="en-US" altLang="zh-CN" b="1" dirty="0"/>
              <a:t> Notebook </a:t>
            </a:r>
            <a:r>
              <a:rPr lang="zh-CN" altLang="en-US" b="1" dirty="0"/>
              <a:t>交互式编程工具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8749E2-33AA-3031-D921-4DD9B858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9" y="907327"/>
            <a:ext cx="4991846" cy="2066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D5108E-B7BD-8A83-26B6-C6C7E65A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9" y="3223985"/>
            <a:ext cx="6902366" cy="3634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343BBB-6947-2A67-A3CE-0C83ACF6A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196" y="2192897"/>
            <a:ext cx="7185754" cy="33828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71"/>
    </mc:Choice>
    <mc:Fallback>
      <p:transition spd="slow" advTm="12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28">
            <a:extLst>
              <a:ext uri="{FF2B5EF4-FFF2-40B4-BE49-F238E27FC236}">
                <a16:creationId xmlns:a16="http://schemas.microsoft.com/office/drawing/2014/main" id="{1374FF5F-C681-14AD-1B2C-C16E17B65838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EBB647BC-0D44-0AA9-CC59-8A6C00B9A623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2">
              <a:extLst>
                <a:ext uri="{FF2B5EF4-FFF2-40B4-BE49-F238E27FC236}">
                  <a16:creationId xmlns:a16="http://schemas.microsoft.com/office/drawing/2014/main" id="{531E0CA3-CAFC-2D06-DD0F-A91D02EE536D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C2E943A0-4B2D-BA2E-65E8-AF44D19B09B6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2" name="文本框 5">
                <a:extLst>
                  <a:ext uri="{FF2B5EF4-FFF2-40B4-BE49-F238E27FC236}">
                    <a16:creationId xmlns:a16="http://schemas.microsoft.com/office/drawing/2014/main" id="{228A0541-60A7-E942-78A7-C8F12061E6B8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安装依赖</a:t>
                </a:r>
              </a:p>
            </p:txBody>
          </p:sp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4CF7B443-32D1-BCFC-AF64-406E47499545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DC8849-AEC0-2952-7735-ED1611E63C16}"/>
              </a:ext>
            </a:extLst>
          </p:cNvPr>
          <p:cNvSpPr txBox="1"/>
          <p:nvPr/>
        </p:nvSpPr>
        <p:spPr>
          <a:xfrm>
            <a:off x="3199131" y="863322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安装 </a:t>
            </a:r>
            <a:r>
              <a:rPr lang="en-US" altLang="zh-CN" b="1" dirty="0" err="1"/>
              <a:t>jieba</a:t>
            </a:r>
            <a:r>
              <a:rPr lang="zh-CN" altLang="en-US" b="1" dirty="0"/>
              <a:t>、</a:t>
            </a:r>
            <a:r>
              <a:rPr lang="en-US" altLang="zh-CN" b="1" dirty="0" err="1"/>
              <a:t>wordcloud</a:t>
            </a:r>
            <a:r>
              <a:rPr lang="en-US" altLang="zh-CN" b="1" dirty="0"/>
              <a:t> </a:t>
            </a:r>
            <a:r>
              <a:rPr lang="zh-CN" altLang="en-US" b="1" dirty="0"/>
              <a:t>依赖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E4226-9087-F79C-C782-D028D8D5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2447123"/>
            <a:ext cx="9344742" cy="4297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6C94D-6394-A971-09D1-2DC873BF7D0E}"/>
              </a:ext>
            </a:extLst>
          </p:cNvPr>
          <p:cNvSpPr txBox="1"/>
          <p:nvPr/>
        </p:nvSpPr>
        <p:spPr>
          <a:xfrm>
            <a:off x="7781689" y="699036"/>
            <a:ext cx="4504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Anaconda</a:t>
            </a:r>
            <a:r>
              <a:rPr lang="zh-CN" altLang="en-US" sz="1600" b="1" dirty="0">
                <a:solidFill>
                  <a:srgbClr val="FF0000"/>
                </a:solidFill>
              </a:rPr>
              <a:t>：</a:t>
            </a:r>
            <a:r>
              <a:rPr lang="en-US" altLang="zh-CN" sz="1600" b="1" dirty="0">
                <a:solidFill>
                  <a:srgbClr val="FF0000"/>
                </a:solidFill>
              </a:rPr>
              <a:t>Python</a:t>
            </a:r>
            <a:r>
              <a:rPr lang="zh-CN" altLang="en-US" sz="1600" b="1" dirty="0">
                <a:solidFill>
                  <a:srgbClr val="FF0000"/>
                </a:solidFill>
              </a:rPr>
              <a:t>集成开发环境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chemeClr val="accent1"/>
                </a:solidFill>
              </a:rPr>
              <a:t>Jupyter</a:t>
            </a:r>
            <a:r>
              <a:rPr lang="en-US" altLang="zh-CN" sz="1600" b="1" dirty="0">
                <a:solidFill>
                  <a:schemeClr val="accent1"/>
                </a:solidFill>
              </a:rPr>
              <a:t> notebook</a:t>
            </a:r>
            <a:r>
              <a:rPr lang="zh-CN" altLang="en-US" sz="1600" b="1" dirty="0">
                <a:solidFill>
                  <a:schemeClr val="accent1"/>
                </a:solidFill>
              </a:rPr>
              <a:t>：交互式编程工具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PIL</a:t>
            </a:r>
            <a:r>
              <a:rPr lang="zh-CN" altLang="en-US" sz="1600" dirty="0"/>
              <a:t>：</a:t>
            </a:r>
            <a:r>
              <a:rPr lang="en-US" altLang="zh-CN" sz="1600" dirty="0"/>
              <a:t>Python </a:t>
            </a:r>
            <a:r>
              <a:rPr lang="zh-CN" altLang="en-US" sz="1600" dirty="0"/>
              <a:t>图像处理库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matplotlib</a:t>
            </a:r>
            <a:r>
              <a:rPr lang="zh-CN" altLang="en-US" sz="1600" dirty="0"/>
              <a:t>：</a:t>
            </a:r>
            <a:r>
              <a:rPr lang="en-US" altLang="zh-CN" sz="1600" dirty="0"/>
              <a:t>Python </a:t>
            </a:r>
            <a:r>
              <a:rPr lang="zh-CN" altLang="en-US" sz="1600" dirty="0"/>
              <a:t>绘图库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jieba</a:t>
            </a:r>
            <a:r>
              <a: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：中文分词</a:t>
            </a:r>
            <a:endParaRPr lang="en-US" altLang="zh-C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https://github.com/fxsjy/jieba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wordcloud</a:t>
            </a:r>
            <a:r>
              <a: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：词云生成</a:t>
            </a:r>
            <a:endParaRPr lang="en-US" altLang="zh-C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https://github.com/amueller/word_cloud</a:t>
            </a:r>
            <a:endParaRPr lang="en-US" altLang="zh-C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D9E58-CC85-79E3-A72C-F8477609B246}"/>
              </a:ext>
            </a:extLst>
          </p:cNvPr>
          <p:cNvSpPr txBox="1"/>
          <p:nvPr/>
        </p:nvSpPr>
        <p:spPr>
          <a:xfrm>
            <a:off x="3657317" y="143097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pip install </a:t>
            </a:r>
            <a:r>
              <a:rPr lang="en-US" altLang="zh-CN" dirty="0" err="1"/>
              <a:t>wordcloud</a:t>
            </a:r>
            <a:endParaRPr lang="en-US" altLang="zh-CN" dirty="0"/>
          </a:p>
          <a:p>
            <a:r>
              <a:rPr lang="en-US" altLang="zh-CN" dirty="0"/>
              <a:t>pip install </a:t>
            </a:r>
            <a:r>
              <a:rPr lang="en-US" altLang="zh-CN" dirty="0" err="1"/>
              <a:t>jieba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1219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01"/>
    </mc:Choice>
    <mc:Fallback>
      <p:transition spd="slow" advTm="144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1" name="椭圆 30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28">
            <a:extLst>
              <a:ext uri="{FF2B5EF4-FFF2-40B4-BE49-F238E27FC236}">
                <a16:creationId xmlns:a16="http://schemas.microsoft.com/office/drawing/2014/main" id="{68BD98AB-8580-4994-ECC6-5D8119C345CE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3" name="矩形 1">
              <a:extLst>
                <a:ext uri="{FF2B5EF4-FFF2-40B4-BE49-F238E27FC236}">
                  <a16:creationId xmlns:a16="http://schemas.microsoft.com/office/drawing/2014/main" id="{C1CA0DC3-2819-634A-7BED-615E30F2D51A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平行四边形 2">
              <a:extLst>
                <a:ext uri="{FF2B5EF4-FFF2-40B4-BE49-F238E27FC236}">
                  <a16:creationId xmlns:a16="http://schemas.microsoft.com/office/drawing/2014/main" id="{8DA0C7E5-CEB1-4CBF-F64B-BFCB554D65D3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组合 7">
              <a:extLst>
                <a:ext uri="{FF2B5EF4-FFF2-40B4-BE49-F238E27FC236}">
                  <a16:creationId xmlns:a16="http://schemas.microsoft.com/office/drawing/2014/main" id="{FDF175B0-005F-C09F-ECD6-EDE1EC3D6AF1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7" name="文本框 5">
                <a:extLst>
                  <a:ext uri="{FF2B5EF4-FFF2-40B4-BE49-F238E27FC236}">
                    <a16:creationId xmlns:a16="http://schemas.microsoft.com/office/drawing/2014/main" id="{BD0E831C-A289-8503-0A50-D95C5F9E887A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32624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文本素材处理</a:t>
                </a:r>
              </a:p>
            </p:txBody>
          </p:sp>
          <p:sp>
            <p:nvSpPr>
              <p:cNvPr id="8" name="文本框 6">
                <a:extLst>
                  <a:ext uri="{FF2B5EF4-FFF2-40B4-BE49-F238E27FC236}">
                    <a16:creationId xmlns:a16="http://schemas.microsoft.com/office/drawing/2014/main" id="{E78C6933-64B2-0473-F582-7C0AF7849D87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E6FCAEF-69BC-B134-461F-0E814204A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0" y="914268"/>
            <a:ext cx="5797235" cy="5352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37BAE-8F48-F463-4A64-81C6ED52B1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4555" y="1919625"/>
            <a:ext cx="8810235" cy="4860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ADB907-FDD1-F6AA-E369-643C15286771}"/>
              </a:ext>
            </a:extLst>
          </p:cNvPr>
          <p:cNvSpPr txBox="1"/>
          <p:nvPr/>
        </p:nvSpPr>
        <p:spPr>
          <a:xfrm>
            <a:off x="6629994" y="914268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1. </a:t>
            </a:r>
            <a:r>
              <a:rPr lang="zh-CN" altLang="en-US" b="1" dirty="0">
                <a:solidFill>
                  <a:schemeClr val="accent5"/>
                </a:solidFill>
              </a:rPr>
              <a:t>用于生成词云的文本片段：</a:t>
            </a:r>
            <a:r>
              <a:rPr lang="en-US" altLang="zh-CN" b="1" dirty="0">
                <a:solidFill>
                  <a:schemeClr val="accent5"/>
                </a:solidFill>
              </a:rPr>
              <a:t>《</a:t>
            </a:r>
            <a:r>
              <a:rPr lang="zh-CN" altLang="en-US" b="1" dirty="0">
                <a:solidFill>
                  <a:schemeClr val="accent5"/>
                </a:solidFill>
              </a:rPr>
              <a:t>斗破苍穹</a:t>
            </a:r>
            <a:r>
              <a:rPr lang="en-US" altLang="zh-CN" b="1" dirty="0">
                <a:solidFill>
                  <a:schemeClr val="accent5"/>
                </a:solidFill>
              </a:rPr>
              <a:t>》</a:t>
            </a:r>
            <a:r>
              <a:rPr lang="zh-CN" altLang="en-US" b="1" dirty="0">
                <a:solidFill>
                  <a:schemeClr val="accent5"/>
                </a:solidFill>
              </a:rPr>
              <a:t>。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41FD2-F6FD-CAB4-14DF-8A039A25018D}"/>
              </a:ext>
            </a:extLst>
          </p:cNvPr>
          <p:cNvSpPr txBox="1"/>
          <p:nvPr/>
        </p:nvSpPr>
        <p:spPr>
          <a:xfrm>
            <a:off x="6629994" y="1219207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2. </a:t>
            </a:r>
            <a:r>
              <a:rPr lang="zh-CN" altLang="en-US" b="1" dirty="0">
                <a:solidFill>
                  <a:schemeClr val="accent5"/>
                </a:solidFill>
              </a:rPr>
              <a:t>用正则表达式（</a:t>
            </a:r>
            <a:r>
              <a:rPr lang="en-US" altLang="zh-CN" b="1" dirty="0">
                <a:solidFill>
                  <a:schemeClr val="accent5"/>
                </a:solidFill>
              </a:rPr>
              <a:t>re</a:t>
            </a:r>
            <a:r>
              <a:rPr lang="zh-CN" altLang="en-US" b="1" dirty="0">
                <a:solidFill>
                  <a:schemeClr val="accent5"/>
                </a:solidFill>
              </a:rPr>
              <a:t>）预处理一下文本。</a:t>
            </a:r>
            <a:endParaRPr lang="en-US" altLang="zh-CN" b="1" dirty="0">
              <a:solidFill>
                <a:schemeClr val="accent5"/>
              </a:solidFill>
            </a:endParaRPr>
          </a:p>
          <a:p>
            <a:r>
              <a:rPr lang="en-US" altLang="zh-CN" b="1" dirty="0">
                <a:solidFill>
                  <a:schemeClr val="accent5"/>
                </a:solidFill>
              </a:rPr>
              <a:t>3. </a:t>
            </a:r>
            <a:r>
              <a:rPr lang="zh-CN" altLang="en-US" b="1" dirty="0">
                <a:solidFill>
                  <a:schemeClr val="accent5"/>
                </a:solidFill>
              </a:rPr>
              <a:t>用分词工具（</a:t>
            </a:r>
            <a:r>
              <a:rPr lang="en-US" altLang="zh-CN" b="1" dirty="0" err="1">
                <a:solidFill>
                  <a:schemeClr val="accent5"/>
                </a:solidFill>
              </a:rPr>
              <a:t>jieba</a:t>
            </a:r>
            <a:r>
              <a:rPr lang="zh-CN" altLang="en-US" b="1" dirty="0">
                <a:solidFill>
                  <a:schemeClr val="accent5"/>
                </a:solidFill>
              </a:rPr>
              <a:t>）对文本进行分词。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6710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960"/>
    </mc:Choice>
    <mc:Fallback>
      <p:transition spd="slow" advTm="37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9E305E-AC50-D4C5-8FB6-32043307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8" y="1771705"/>
            <a:ext cx="5114284" cy="393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019E15-6653-97AD-E273-85EB554B386F}"/>
              </a:ext>
            </a:extLst>
          </p:cNvPr>
          <p:cNvSpPr txBox="1"/>
          <p:nvPr/>
        </p:nvSpPr>
        <p:spPr>
          <a:xfrm>
            <a:off x="3614682" y="927927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PIL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Python Imaging Library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13" name="组合 28">
            <a:extLst>
              <a:ext uri="{FF2B5EF4-FFF2-40B4-BE49-F238E27FC236}">
                <a16:creationId xmlns:a16="http://schemas.microsoft.com/office/drawing/2014/main" id="{85DFE784-E971-4670-4088-E9C585441CA1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">
              <a:extLst>
                <a:ext uri="{FF2B5EF4-FFF2-40B4-BE49-F238E27FC236}">
                  <a16:creationId xmlns:a16="http://schemas.microsoft.com/office/drawing/2014/main" id="{C91123C6-BBF2-89F0-1A6D-278C9F205FF5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平行四边形 2">
              <a:extLst>
                <a:ext uri="{FF2B5EF4-FFF2-40B4-BE49-F238E27FC236}">
                  <a16:creationId xmlns:a16="http://schemas.microsoft.com/office/drawing/2014/main" id="{99EDD27A-63D9-9A48-7C78-10EC788EC838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E1C50D91-018D-E65C-0EC4-F618C3AC9BF8}"/>
                </a:ext>
              </a:extLst>
            </p:cNvPr>
            <p:cNvGrpSpPr/>
            <p:nvPr/>
          </p:nvGrpSpPr>
          <p:grpSpPr>
            <a:xfrm>
              <a:off x="223081" y="113582"/>
              <a:ext cx="5282215" cy="633550"/>
              <a:chOff x="234232" y="145481"/>
              <a:chExt cx="5282215" cy="633550"/>
            </a:xfrm>
          </p:grpSpPr>
          <p:sp>
            <p:nvSpPr>
              <p:cNvPr id="17" name="文本框 5">
                <a:extLst>
                  <a:ext uri="{FF2B5EF4-FFF2-40B4-BE49-F238E27FC236}">
                    <a16:creationId xmlns:a16="http://schemas.microsoft.com/office/drawing/2014/main" id="{E3665ED9-2AD0-BAD2-DBA6-A437D9F13D8D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52822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读取词云形状蒙版（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mask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）</a:t>
                </a:r>
              </a:p>
            </p:txBody>
          </p:sp>
          <p:sp>
            <p:nvSpPr>
              <p:cNvPr id="24" name="文本框 6">
                <a:extLst>
                  <a:ext uri="{FF2B5EF4-FFF2-40B4-BE49-F238E27FC236}">
                    <a16:creationId xmlns:a16="http://schemas.microsoft.com/office/drawing/2014/main" id="{2BAA22DB-AB0F-BE78-2609-7D2763EAD9A2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7CA223-D656-FA48-414E-4F006F0A7845}"/>
              </a:ext>
            </a:extLst>
          </p:cNvPr>
          <p:cNvSpPr txBox="1"/>
          <p:nvPr/>
        </p:nvSpPr>
        <p:spPr>
          <a:xfrm>
            <a:off x="176498" y="5881589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</a:t>
            </a:r>
            <a:r>
              <a:rPr lang="en-US" altLang="zh-CN" dirty="0"/>
              <a:t>mask </a:t>
            </a:r>
            <a:r>
              <a:rPr lang="zh-CN" altLang="en-US" dirty="0"/>
              <a:t>本质上需要一个两色图像（黑白），</a:t>
            </a:r>
            <a:endParaRPr lang="en-US" altLang="zh-CN" dirty="0"/>
          </a:p>
          <a:p>
            <a:r>
              <a:rPr lang="zh-CN" altLang="en-US"/>
              <a:t>词云会</a:t>
            </a:r>
            <a:r>
              <a:rPr lang="zh-CN" altLang="en-US" dirty="0"/>
              <a:t>被绘</a:t>
            </a:r>
            <a:r>
              <a:rPr lang="zh-CN" altLang="en-US"/>
              <a:t>制在黑色</a:t>
            </a:r>
            <a:r>
              <a:rPr lang="zh-CN" altLang="en-US" dirty="0"/>
              <a:t>区域中。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0903A-C912-B293-9567-52E8CC0D3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96" y="1349418"/>
            <a:ext cx="6510206" cy="49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7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5"/>
    </mc:Choice>
    <mc:Fallback>
      <p:transition spd="slow" advTm="1945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3.6|13.5|1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|1.9|2.1|5.5|5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8|7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7.7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vrtg5q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vrtg5q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544</TotalTime>
  <Words>862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Helvetica Neue</vt:lpstr>
      <vt:lpstr>微软雅黑</vt:lpstr>
      <vt:lpstr>字魂35号-经典雅黑</vt:lpstr>
      <vt:lpstr>Arial</vt:lpstr>
      <vt:lpstr>Calibri</vt:lpstr>
      <vt:lpstr>Wingdings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木子正兴;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如何制作词云图？</dc:title>
  <dc:creator>木子正兴</dc:creator>
  <cp:lastModifiedBy>webj2ee webj2ee</cp:lastModifiedBy>
  <cp:revision>147</cp:revision>
  <dcterms:created xsi:type="dcterms:W3CDTF">2021-12-11T10:39:00Z</dcterms:created>
  <dcterms:modified xsi:type="dcterms:W3CDTF">2024-04-06T14:16:07Z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C2C7592F05EB4E5494878EC0E1832DD8_12</vt:lpwstr>
  </property>
  <property fmtid="{D5CDD505-2E9C-101B-9397-08002B2CF9AE}" pid="3" name="KSOProductBuildVer">
    <vt:lpwstr>2052-12.1.0.15374</vt:lpwstr>
  </property>
</Properties>
</file>